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7" r:id="rId3"/>
    <p:sldId id="258" r:id="rId4"/>
    <p:sldId id="263" r:id="rId5"/>
    <p:sldId id="265" r:id="rId6"/>
    <p:sldId id="335" r:id="rId7"/>
    <p:sldId id="264" r:id="rId8"/>
    <p:sldId id="319" r:id="rId9"/>
    <p:sldId id="325" r:id="rId10"/>
    <p:sldId id="284" r:id="rId11"/>
    <p:sldId id="267" r:id="rId12"/>
    <p:sldId id="351" r:id="rId13"/>
    <p:sldId id="352" r:id="rId14"/>
    <p:sldId id="283" r:id="rId15"/>
    <p:sldId id="363" r:id="rId16"/>
    <p:sldId id="285" r:id="rId17"/>
    <p:sldId id="287" r:id="rId18"/>
    <p:sldId id="355" r:id="rId19"/>
    <p:sldId id="392" r:id="rId20"/>
    <p:sldId id="296" r:id="rId21"/>
    <p:sldId id="297" r:id="rId22"/>
    <p:sldId id="298" r:id="rId23"/>
    <p:sldId id="299" r:id="rId24"/>
    <p:sldId id="300" r:id="rId25"/>
    <p:sldId id="301" r:id="rId26"/>
    <p:sldId id="303" r:id="rId27"/>
    <p:sldId id="330" r:id="rId28"/>
    <p:sldId id="331" r:id="rId29"/>
    <p:sldId id="305" r:id="rId30"/>
    <p:sldId id="306" r:id="rId31"/>
    <p:sldId id="308" r:id="rId32"/>
    <p:sldId id="332" r:id="rId33"/>
    <p:sldId id="309" r:id="rId34"/>
    <p:sldId id="333" r:id="rId35"/>
    <p:sldId id="334" r:id="rId36"/>
    <p:sldId id="393" r:id="rId37"/>
    <p:sldId id="394" r:id="rId38"/>
    <p:sldId id="311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7" autoAdjust="0"/>
    <p:restoredTop sz="94683" autoAdjust="0"/>
  </p:normalViewPr>
  <p:slideViewPr>
    <p:cSldViewPr snapToGrid="0"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F4FECF-1EE6-4763-B994-541FA4A61B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51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48954F-1A27-429A-97C1-4D87A3D058DD}" type="datetimeFigureOut">
              <a:rPr lang="pt-BR"/>
              <a:pPr>
                <a:defRPr/>
              </a:pPr>
              <a:t>25/11/2014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C28FA4-6B3F-41DD-BEF8-419F3A48C0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52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779A1-F589-479E-945E-C9672471F022}" type="slidenum">
              <a:rPr lang="pt-BR" altLang="pt-BR" sz="1200" smtClean="0">
                <a:solidFill>
                  <a:srgbClr val="000000"/>
                </a:solidFill>
                <a:cs typeface="Arial" charset="0"/>
              </a:rPr>
              <a:pPr eaLnBrk="1" hangingPunct="1"/>
              <a:t>11</a:t>
            </a:fld>
            <a:endParaRPr lang="pt-BR" altLang="pt-BR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Os réus deste caso são acusados de assassinatos, torturas e outras atrocidades cometidas no nome da ciência médica. As vítimas desses crimes são contadas em centenas de milhares. Apenas poucos ainda estão vivos; alguns deles irão aparecer nesta corte. Mas a maioria dessas vítimas miseráveis foram abatidas imediatamente  ou morreu durante o curso das torturas a que foram sujeitadas.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075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131319-CD37-47C0-B017-3535B536192E}" type="slidenum">
              <a:rPr lang="pt-BR" altLang="pt-BR" sz="1200" smtClean="0">
                <a:solidFill>
                  <a:srgbClr val="000000"/>
                </a:solidFill>
                <a:cs typeface="Arial" charset="0"/>
              </a:rPr>
              <a:pPr eaLnBrk="1" hangingPunct="1"/>
              <a:t>17</a:t>
            </a:fld>
            <a:endParaRPr lang="pt-BR" altLang="pt-BR" sz="12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LayoutEscuroGr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F8442-2752-4F23-B599-6B13F7F372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912299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57C67-FCA8-4D73-B9A8-74D96655E9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962593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276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276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958D0-EAC9-454D-BF6F-2BFF035B5D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292363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84150" y="6216650"/>
            <a:ext cx="8775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6275" y="10826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pt-BR" altLang="pt-BR" noProof="0" smtClean="0"/>
              <a:t>Clique para editar o estilo do título mestre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71975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 smtClean="0"/>
              <a:t>Clique para editar o estilo do subtítulo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wrap="square" lIns="91440" tIns="45720" rIns="91440" bIns="45720"/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7D192D86-041A-48D5-824A-99C1932CA15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025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6688" y="681038"/>
            <a:ext cx="8775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88" y="0"/>
            <a:ext cx="8856000" cy="648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F03C-035B-4841-A93B-9A1D1741411E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772491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84150" y="5803900"/>
            <a:ext cx="8775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BA03-7B88-4803-B86D-D76EBC1B89AC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32804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166688" y="681038"/>
            <a:ext cx="8775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824" y="0"/>
            <a:ext cx="8856000" cy="648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1288" y="842963"/>
            <a:ext cx="4343400" cy="553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7088" y="842963"/>
            <a:ext cx="4343400" cy="553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9D4A-BC21-4FC7-82AF-78F620614E8E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49416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166688" y="681038"/>
            <a:ext cx="8775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688" y="0"/>
            <a:ext cx="8856000" cy="648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pt-BR"/>
            </a:lvl1pPr>
          </a:lstStyle>
          <a:p>
            <a:pPr lv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53" y="801189"/>
            <a:ext cx="4401135" cy="639762"/>
          </a:xfr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6253" y="1452983"/>
            <a:ext cx="4401135" cy="5237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801189"/>
            <a:ext cx="4366628" cy="639762"/>
          </a:xfr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52983"/>
            <a:ext cx="4366628" cy="5237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BF71-19AE-4C0B-A86A-2F25ECF2C626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41873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166688" y="681038"/>
            <a:ext cx="8775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2DD8-7C5D-4E5B-8C51-7F393A44ED2E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09243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0416-37FF-49A5-957B-5CCE831F68DB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580879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64A2-A241-4240-BE7A-F708E62477E1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28413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A5A6-6984-41DB-9D55-B7A268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125815"/>
      </p:ext>
    </p:extLst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081A-E2F1-4340-B71D-B8FB4BBFCAC4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884498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B445-EE5D-4FED-8011-90D5BBD61893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699408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70688" y="0"/>
            <a:ext cx="2209800" cy="637381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1288" y="0"/>
            <a:ext cx="6477000" cy="637381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AC5C-6AF9-4087-A683-E9E0F13ED2F2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28215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66688" y="681038"/>
            <a:ext cx="8775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12" y="0"/>
            <a:ext cx="8856000" cy="648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141288" y="842963"/>
            <a:ext cx="8839200" cy="553085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A70F-0213-41DA-88C2-B55AF6EF9E1C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719384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166688" y="681038"/>
            <a:ext cx="8775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12" y="8092"/>
            <a:ext cx="8856000" cy="648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41288" y="842963"/>
            <a:ext cx="4343400" cy="5530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7088" y="842963"/>
            <a:ext cx="4343400" cy="55308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D8F-D456-4990-8442-08BA995BD677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47345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0D479-3170-4015-84F7-521D20F554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20409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7312-DC9F-4FF8-855F-0075E192BD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90918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1B0-DA90-4D99-BF97-A99FCD17B9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72215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BC18-48A2-4729-B7EC-FD448C0593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519668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4E071-A1B8-4CD9-A629-0471FD078E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58611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651E9-8DAA-47F6-9E09-88875D963C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207886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3025A-5527-4A23-9525-A517AA0435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401518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23E16B-48CE-4E99-A3CA-945D361B91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6" descr="LayoutMaisFinoBc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0"/>
            <a:ext cx="88566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842963"/>
            <a:ext cx="8839200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 smtClean="0"/>
              <a:t>Click to edit Master text styles</a:t>
            </a:r>
          </a:p>
          <a:p>
            <a:pPr lvl="1"/>
            <a:r>
              <a:rPr lang="en-US" altLang="pt-BR" dirty="0" smtClean="0"/>
              <a:t>Second level</a:t>
            </a:r>
          </a:p>
          <a:p>
            <a:pPr lvl="2"/>
            <a:r>
              <a:rPr lang="en-US" altLang="pt-BR" dirty="0" smtClean="0"/>
              <a:t>Third level</a:t>
            </a:r>
          </a:p>
          <a:p>
            <a:pPr lvl="3"/>
            <a:r>
              <a:rPr lang="en-US" altLang="pt-BR" dirty="0" smtClean="0"/>
              <a:t>Fourth level</a:t>
            </a:r>
          </a:p>
          <a:p>
            <a:pPr lvl="4"/>
            <a:r>
              <a:rPr lang="en-US" altLang="pt-BR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1400" y="6678613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defRPr>
            </a:lvl1pPr>
          </a:lstStyle>
          <a:p>
            <a:pPr>
              <a:defRPr/>
            </a:pPr>
            <a:fld id="{82762772-01C9-45D9-A801-14928B619B37}" type="slidenum">
              <a:rPr lang="en-US" altLang="pt-BR"/>
              <a:pPr>
                <a:defRPr/>
              </a:pPr>
              <a:t>‹nº›</a:t>
            </a:fld>
            <a:r>
              <a:rPr lang="en-US" altLang="pt-BR"/>
              <a:t>/31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uremberg.law.harvard.edu/php/pflip.php?caseid=HLSL_NMT01&amp;docnum=565&amp;numpages=62&amp;startpage=1&amp;title=Opening+Statement+for+the+United+States+of+America.&amp;color_setting=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mm.org/research/doctors/index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rr/frd/Military_Law/NTs_war-criminals.html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trh_campus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2700"/>
            <a:ext cx="8945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4000" b="1"/>
              <a:t>A ÉTICA DA PESQUISA EM SERES HUMANOS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75239" y="5084763"/>
            <a:ext cx="3870324" cy="11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</a:rPr>
              <a:t>Trajano Sardenberg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</a:rPr>
              <a:t>Faculdade de Medicina de Botucatu  </a:t>
            </a:r>
            <a:r>
              <a:rPr lang="pt-BR" sz="2400" dirty="0">
                <a:solidFill>
                  <a:schemeClr val="bg1"/>
                </a:solidFill>
              </a:rPr>
              <a:t>UNESP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3625" y="1344613"/>
            <a:ext cx="657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4000" b="1"/>
              <a:t>UMA VISÃO HISTÓRICA</a:t>
            </a:r>
          </a:p>
        </p:txBody>
      </p:sp>
      <p:sp>
        <p:nvSpPr>
          <p:cNvPr id="6" name="object 4"/>
          <p:cNvSpPr/>
          <p:nvPr/>
        </p:nvSpPr>
        <p:spPr>
          <a:xfrm>
            <a:off x="732242" y="2673177"/>
            <a:ext cx="2615739" cy="2144091"/>
          </a:xfrm>
          <a:prstGeom prst="rect">
            <a:avLst/>
          </a:prstGeom>
          <a:blipFill>
            <a:blip r:embed="rId3" cstate="print"/>
            <a:srcRect/>
            <a:stretch>
              <a:fillRect b="-22998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3"/>
          <p:cNvSpPr txBox="1"/>
          <p:nvPr/>
        </p:nvSpPr>
        <p:spPr>
          <a:xfrm>
            <a:off x="127000" y="5609432"/>
            <a:ext cx="3826222" cy="972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/>
            <a:r>
              <a:rPr sz="1800" b="1" dirty="0" smtClean="0">
                <a:solidFill>
                  <a:srgbClr val="00B0F0"/>
                </a:solidFill>
                <a:latin typeface="+mj-lt"/>
                <a:cs typeface="Calibri"/>
              </a:rPr>
              <a:t>2ª</a:t>
            </a:r>
            <a:r>
              <a:rPr sz="1800" b="1" spc="-5" dirty="0" smtClean="0">
                <a:solidFill>
                  <a:srgbClr val="00B0F0"/>
                </a:solidFill>
                <a:latin typeface="+mj-lt"/>
                <a:cs typeface="Calibri"/>
              </a:rPr>
              <a:t> </a:t>
            </a:r>
            <a:r>
              <a:rPr sz="1800" b="1" spc="-45" dirty="0" smtClean="0">
                <a:solidFill>
                  <a:srgbClr val="00B0F0"/>
                </a:solidFill>
                <a:latin typeface="+mj-lt"/>
                <a:cs typeface="Calibri"/>
              </a:rPr>
              <a:t>F</a:t>
            </a:r>
            <a:r>
              <a:rPr sz="1800" b="1" spc="-10" dirty="0" smtClean="0">
                <a:solidFill>
                  <a:srgbClr val="00B0F0"/>
                </a:solidFill>
                <a:latin typeface="+mj-lt"/>
                <a:cs typeface="Calibri"/>
              </a:rPr>
              <a:t>ase</a:t>
            </a:r>
            <a:endParaRPr sz="1800" b="1" dirty="0">
              <a:solidFill>
                <a:srgbClr val="00B0F0"/>
              </a:solidFill>
              <a:latin typeface="+mj-lt"/>
              <a:cs typeface="Calibri"/>
            </a:endParaRPr>
          </a:p>
          <a:p>
            <a:pPr marL="12700" marR="12700" indent="0" algn="ctr"/>
            <a:r>
              <a:rPr sz="1800" b="1" spc="-10" dirty="0" smtClean="0">
                <a:solidFill>
                  <a:srgbClr val="00B0F0"/>
                </a:solidFill>
                <a:latin typeface="+mj-lt"/>
                <a:cs typeface="Calibri"/>
              </a:rPr>
              <a:t>26 a 28 de </a:t>
            </a:r>
            <a:r>
              <a:rPr sz="1800" b="1" spc="-15" dirty="0" smtClean="0">
                <a:solidFill>
                  <a:srgbClr val="00B0F0"/>
                </a:solidFill>
                <a:latin typeface="+mj-lt"/>
                <a:cs typeface="Calibri"/>
              </a:rPr>
              <a:t>N</a:t>
            </a:r>
            <a:r>
              <a:rPr sz="1800" b="1" spc="-20" dirty="0" smtClean="0">
                <a:solidFill>
                  <a:srgbClr val="00B0F0"/>
                </a:solidFill>
                <a:latin typeface="+mj-lt"/>
                <a:cs typeface="Calibri"/>
              </a:rPr>
              <a:t>o</a:t>
            </a:r>
            <a:r>
              <a:rPr sz="1800" b="1" spc="-30" dirty="0" smtClean="0">
                <a:solidFill>
                  <a:srgbClr val="00B0F0"/>
                </a:solidFill>
                <a:latin typeface="+mj-lt"/>
                <a:cs typeface="Calibri"/>
              </a:rPr>
              <a:t>v</a:t>
            </a:r>
            <a:r>
              <a:rPr sz="1800" b="1" spc="-10" dirty="0" smtClean="0">
                <a:solidFill>
                  <a:srgbClr val="00B0F0"/>
                </a:solidFill>
                <a:latin typeface="+mj-lt"/>
                <a:cs typeface="Calibri"/>
              </a:rPr>
              <a:t>emb</a:t>
            </a:r>
            <a:r>
              <a:rPr sz="1800" b="1" spc="-40" dirty="0" smtClean="0">
                <a:solidFill>
                  <a:srgbClr val="00B0F0"/>
                </a:solidFill>
                <a:latin typeface="+mj-lt"/>
                <a:cs typeface="Calibri"/>
              </a:rPr>
              <a:t>r</a:t>
            </a:r>
            <a:r>
              <a:rPr sz="1800" b="1" spc="0" dirty="0" smtClean="0">
                <a:solidFill>
                  <a:srgbClr val="00B0F0"/>
                </a:solidFill>
                <a:latin typeface="+mj-lt"/>
                <a:cs typeface="Calibri"/>
              </a:rPr>
              <a:t>o</a:t>
            </a:r>
            <a:r>
              <a:rPr sz="1800" b="1" spc="-5" dirty="0" smtClean="0">
                <a:solidFill>
                  <a:srgbClr val="00B0F0"/>
                </a:solidFill>
                <a:latin typeface="+mj-lt"/>
                <a:cs typeface="Calibri"/>
              </a:rPr>
              <a:t> </a:t>
            </a:r>
            <a:r>
              <a:rPr sz="1800" b="1" spc="-10" dirty="0" smtClean="0">
                <a:solidFill>
                  <a:srgbClr val="00B0F0"/>
                </a:solidFill>
                <a:latin typeface="+mj-lt"/>
                <a:cs typeface="Calibri"/>
              </a:rPr>
              <a:t>de 2014</a:t>
            </a:r>
            <a:r>
              <a:rPr sz="1800" b="1" spc="-5" dirty="0" smtClean="0">
                <a:solidFill>
                  <a:srgbClr val="00B0F0"/>
                </a:solidFill>
                <a:latin typeface="+mj-lt"/>
                <a:cs typeface="Calibri"/>
              </a:rPr>
              <a:t> Ho</a:t>
            </a:r>
            <a:r>
              <a:rPr sz="1800" b="1" spc="-20" dirty="0" smtClean="0">
                <a:solidFill>
                  <a:srgbClr val="00B0F0"/>
                </a:solidFill>
                <a:latin typeface="+mj-lt"/>
                <a:cs typeface="Calibri"/>
              </a:rPr>
              <a:t>t</a:t>
            </a:r>
            <a:r>
              <a:rPr sz="1800" b="1" spc="0" dirty="0" smtClean="0">
                <a:solidFill>
                  <a:srgbClr val="00B0F0"/>
                </a:solidFill>
                <a:latin typeface="+mj-lt"/>
                <a:cs typeface="Calibri"/>
              </a:rPr>
              <a:t>el Maje</a:t>
            </a:r>
            <a:r>
              <a:rPr sz="1800" b="1" spc="-20" dirty="0" smtClean="0">
                <a:solidFill>
                  <a:srgbClr val="00B0F0"/>
                </a:solidFill>
                <a:latin typeface="+mj-lt"/>
                <a:cs typeface="Calibri"/>
              </a:rPr>
              <a:t>s</a:t>
            </a:r>
            <a:r>
              <a:rPr sz="1800" b="1" spc="-10" dirty="0" smtClean="0">
                <a:solidFill>
                  <a:srgbClr val="00B0F0"/>
                </a:solidFill>
                <a:latin typeface="+mj-lt"/>
                <a:cs typeface="Calibri"/>
              </a:rPr>
              <a:t>tic – Águas de Lindóia</a:t>
            </a:r>
            <a:endParaRPr sz="1800" b="1" dirty="0">
              <a:solidFill>
                <a:srgbClr val="00B0F0"/>
              </a:solidFill>
              <a:latin typeface="+mj-lt"/>
              <a:cs typeface="Calibri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824689" y="4840997"/>
            <a:ext cx="2369833" cy="4875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>
              <a:lnSpc>
                <a:spcPct val="100000"/>
              </a:lnSpc>
            </a:pPr>
            <a:r>
              <a:rPr lang="pt-BR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Congresso de Iniciação</a:t>
            </a:r>
          </a:p>
          <a:p>
            <a:pPr marL="0">
              <a:lnSpc>
                <a:spcPct val="100000"/>
              </a:lnSpc>
            </a:pPr>
            <a:r>
              <a:rPr lang="pt-BR" sz="1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Científica da Unesp</a:t>
            </a:r>
            <a:endParaRPr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4156" y="4683271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XXVI</a:t>
            </a:r>
            <a:endParaRPr lang="pt-BR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tona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/>
          <a:stretch>
            <a:fillRect/>
          </a:stretch>
        </p:blipFill>
        <p:spPr bwMode="auto">
          <a:xfrm>
            <a:off x="207963" y="773113"/>
            <a:ext cx="4298950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1125" y="4086225"/>
            <a:ext cx="4197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/>
              <a:t>Experimento sobre hipotermia (Dachau – 1942)</a:t>
            </a:r>
          </a:p>
        </p:txBody>
      </p:sp>
      <p:pic>
        <p:nvPicPr>
          <p:cNvPr id="21508" name="Picture 4" descr="78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857500"/>
            <a:ext cx="4251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08513" y="6003925"/>
            <a:ext cx="4373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/>
              <a:t>Inoculação de tifo (Dachau – 1942)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OpeningStatementExcerptHLS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7233" r="6400" b="4970"/>
          <a:stretch>
            <a:fillRect/>
          </a:stretch>
        </p:blipFill>
        <p:spPr bwMode="auto">
          <a:xfrm>
            <a:off x="1936750" y="809625"/>
            <a:ext cx="52705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Descrição das “experiências” nazistas</a:t>
            </a:r>
            <a:endParaRPr lang="pt-BR" dirty="0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361950" y="3376613"/>
            <a:ext cx="8401050" cy="326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70000"/>
              </a:lnSpc>
            </a:pPr>
            <a:r>
              <a:rPr lang="pt-BR" altLang="pt-BR" sz="1800" b="1">
                <a:solidFill>
                  <a:srgbClr val="000000"/>
                </a:solidFill>
                <a:latin typeface="Courier New" pitchFamily="49" charset="0"/>
              </a:rPr>
              <a:t>	“Os réus deste caso são acusados de assassinatos, torturas e outras atrocidades cometidas em nome da ciência médica. As vítimas desses crimes são contadas em centenas de milhares. Apenas poucos ainda estão vivos; alguns deles irão aparecer nesta corte. Mas a maioria dessas vítimas miseráveis foram abatidas imediatamente ou morreu durante o curso das torturas a que foram sujeitadas.”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7337425" y="544513"/>
            <a:ext cx="14335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0" rIns="72000" bIns="0">
            <a:spAutoFit/>
          </a:bodyPr>
          <a:lstStyle/>
          <a:p>
            <a:pPr algn="r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Fatos históricos</a:t>
            </a:r>
          </a:p>
        </p:txBody>
      </p:sp>
      <p:sp>
        <p:nvSpPr>
          <p:cNvPr id="2253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9031288" y="6678613"/>
            <a:ext cx="77787" cy="18415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23CB0-BB9C-4AC2-9A20-392136B0CB10}" type="slidenum">
              <a:rPr lang="en-US" altLang="pt-BR" sz="1200" smtClean="0">
                <a:solidFill>
                  <a:srgbClr val="000000"/>
                </a:solidFill>
                <a:effectLst/>
                <a:latin typeface="Calibri" pitchFamily="34" charset="0"/>
              </a:rPr>
              <a:pPr eaLnBrk="1" hangingPunct="1"/>
              <a:t>11</a:t>
            </a:fld>
            <a:endParaRPr lang="en-US" altLang="pt-BR" sz="120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mtClean="0"/>
              <a:t>Testemunhos vivos</a:t>
            </a:r>
          </a:p>
        </p:txBody>
      </p:sp>
      <p:pic>
        <p:nvPicPr>
          <p:cNvPr id="23555" name="Picture 6" descr="During testimony at the Doctors Trial, American medical expert Dr. Leo Alexander points to scars on Jadwiga Dzido’s le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735013"/>
            <a:ext cx="56165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69950" y="5368925"/>
            <a:ext cx="7404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pt-BR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Dr. Leo Alexander mostra cicatrizes nas pernas da Sra. Jadwiga Dzido. Ela era polonesa e foi vítima de experimentos no campo de concentração de Ravensbrueck (22.12.1946)</a:t>
            </a:r>
            <a:endParaRPr lang="pt-BR" altLang="pt-BR" sz="1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7667625" y="544513"/>
            <a:ext cx="11033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0" rIns="72000" bIns="0">
            <a:spAutoFit/>
          </a:bodyPr>
          <a:lstStyle/>
          <a:p>
            <a:pPr algn="r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Julgamento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4083050" y="6583363"/>
            <a:ext cx="4568825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4000" tIns="0" rIns="54000" bIns="0">
            <a:spAutoFit/>
          </a:bodyPr>
          <a:lstStyle/>
          <a:p>
            <a:pPr algn="r"/>
            <a:r>
              <a:rPr lang="pt-BR" altLang="pt-BR">
                <a:solidFill>
                  <a:srgbClr val="000000"/>
                </a:solidFill>
                <a:latin typeface="Calibri" pitchFamily="34" charset="0"/>
                <a:hlinkClick r:id="rId3"/>
              </a:rPr>
              <a:t>http://www.ushmm.org/research/doctors/index.html</a:t>
            </a:r>
            <a:endParaRPr lang="pt-BR" altLang="pt-BR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9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9031288" y="6678613"/>
            <a:ext cx="77787" cy="18415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482A9C-9115-48C5-B6F3-D5742250E073}" type="slidenum">
              <a:rPr lang="en-US" altLang="pt-BR" sz="1200" smtClean="0">
                <a:solidFill>
                  <a:srgbClr val="000000"/>
                </a:solidFill>
                <a:effectLst/>
                <a:latin typeface="Calibri" pitchFamily="34" charset="0"/>
              </a:rPr>
              <a:pPr eaLnBrk="1" hangingPunct="1"/>
              <a:t>12</a:t>
            </a:fld>
            <a:endParaRPr lang="en-US" altLang="pt-BR" sz="120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17575" y="1397000"/>
            <a:ext cx="7432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4000" b="1"/>
              <a:t>Código de Nuremberg - 1945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4588" y="3641725"/>
            <a:ext cx="69119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4000" b="1"/>
              <a:t>O consentimento voluntário do ser Humano é absolutamente essencial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3988" y="0"/>
            <a:ext cx="8856662" cy="647700"/>
          </a:xfrm>
        </p:spPr>
        <p:txBody>
          <a:bodyPr/>
          <a:lstStyle/>
          <a:p>
            <a:pPr>
              <a:defRPr/>
            </a:pPr>
            <a:r>
              <a:rPr lang="pt-BR" altLang="pt-BR" dirty="0" smtClean="0"/>
              <a:t>“Código de Nuremberg”</a:t>
            </a:r>
            <a:endParaRPr lang="pt-BR" dirty="0"/>
          </a:p>
        </p:txBody>
      </p:sp>
      <p:sp>
        <p:nvSpPr>
          <p:cNvPr id="25603" name="Espaço Reservado para Conteúdo 6"/>
          <p:cNvSpPr>
            <a:spLocks noGrp="1"/>
          </p:cNvSpPr>
          <p:nvPr>
            <p:ph idx="1"/>
          </p:nvPr>
        </p:nvSpPr>
        <p:spPr>
          <a:xfrm>
            <a:off x="-53975" y="682625"/>
            <a:ext cx="9271000" cy="5794375"/>
          </a:xfrm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O </a:t>
            </a:r>
            <a:r>
              <a:rPr lang="pt-BR" altLang="pt-BR" sz="1400" b="1" smtClean="0">
                <a:effectLst/>
                <a:latin typeface="Calibri" pitchFamily="34" charset="0"/>
              </a:rPr>
              <a:t>consentimento voluntário </a:t>
            </a:r>
            <a:r>
              <a:rPr lang="pt-BR" altLang="pt-BR" sz="1400" smtClean="0">
                <a:effectLst/>
                <a:latin typeface="Calibri" pitchFamily="34" charset="0"/>
              </a:rPr>
              <a:t>do ser humano é absolutamente essencial. Isso significa que a pessoa envolvida deve ser legalmente capacitada para dar o seu consentimento; tal pessoa deve exercer o seu direito livre de escolha, sem intervenção de qualquer desses elementos: força, fraude, mentira, coação, astúcia ou outra forma de restrição ou coerção posterior; e deve ter conhecimento e compreensão suficientes do assunto em questão para tomar sua decisão. Esse último aspecto requer que sejam explicadas à pessoa a natureza, duração e propósito do experimento; os métodos que o conduzirão; as inconveniências e riscos esperados; os eventuais efeitos que o experimento possa ter sobre a saúde do participante. O dever e a responsabilidade de garantir a qualidade do consentimento recaem sobre o pesquisador que inicia, dirige ou gerencia o experimento. São deveres e responsabilidades que não podem ser delegados a outrem impunemente.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O experimento deve ser tal que produza </a:t>
            </a:r>
            <a:r>
              <a:rPr lang="pt-BR" altLang="pt-BR" sz="1400" b="1" smtClean="0">
                <a:effectLst/>
                <a:latin typeface="Calibri" pitchFamily="34" charset="0"/>
              </a:rPr>
              <a:t>resultados vantajosos para a sociedade</a:t>
            </a:r>
            <a:r>
              <a:rPr lang="pt-BR" altLang="pt-BR" sz="1400" smtClean="0">
                <a:effectLst/>
                <a:latin typeface="Calibri" pitchFamily="34" charset="0"/>
              </a:rPr>
              <a:t>, os quais não possam ser buscados por outros métodos de estudo, e não devem ser feitos casuística e desnecessariamente.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O experimento deve ser baseado em </a:t>
            </a:r>
            <a:r>
              <a:rPr lang="pt-BR" altLang="pt-BR" sz="1400" b="1" smtClean="0">
                <a:effectLst/>
                <a:latin typeface="Calibri" pitchFamily="34" charset="0"/>
              </a:rPr>
              <a:t>resultados de experimentação animal</a:t>
            </a:r>
            <a:r>
              <a:rPr lang="pt-BR" altLang="pt-BR" sz="1400" smtClean="0">
                <a:effectLst/>
                <a:latin typeface="Calibri" pitchFamily="34" charset="0"/>
              </a:rPr>
              <a:t> e no conhecimento da evolução da doença ou outros problemas em estudo, e os resultados conhecidos previamente devem justificar a experimentação.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O experimento deve ser conduzido de maneira a </a:t>
            </a:r>
            <a:r>
              <a:rPr lang="pt-BR" altLang="pt-BR" sz="1400" b="1" smtClean="0">
                <a:effectLst/>
                <a:latin typeface="Calibri" pitchFamily="34" charset="0"/>
              </a:rPr>
              <a:t>evitar todo o sofrimento e danos desnecessários</a:t>
            </a:r>
            <a:r>
              <a:rPr lang="pt-BR" altLang="pt-BR" sz="1400" smtClean="0">
                <a:effectLst/>
                <a:latin typeface="Calibri" pitchFamily="34" charset="0"/>
              </a:rPr>
              <a:t>, físicos ou mentais.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b="1" smtClean="0">
                <a:effectLst/>
                <a:latin typeface="Calibri" pitchFamily="34" charset="0"/>
              </a:rPr>
              <a:t>Nenhum experimento </a:t>
            </a:r>
            <a:r>
              <a:rPr lang="pt-BR" altLang="pt-BR" sz="1400" smtClean="0">
                <a:effectLst/>
                <a:latin typeface="Calibri" pitchFamily="34" charset="0"/>
              </a:rPr>
              <a:t>deve ser conduzido quando existirem razões para acreditar numa </a:t>
            </a:r>
            <a:r>
              <a:rPr lang="pt-BR" altLang="pt-BR" sz="1400" b="1" smtClean="0">
                <a:effectLst/>
                <a:latin typeface="Calibri" pitchFamily="34" charset="0"/>
              </a:rPr>
              <a:t>possível morte ou invalidez permanente</a:t>
            </a:r>
            <a:r>
              <a:rPr lang="pt-BR" altLang="pt-BR" sz="1400" smtClean="0">
                <a:effectLst/>
                <a:latin typeface="Calibri" pitchFamily="34" charset="0"/>
              </a:rPr>
              <a:t>; exceto, talvez, no caso de o próprio médico pesquisador se submeter ao experimento.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O grau de </a:t>
            </a:r>
            <a:r>
              <a:rPr lang="pt-BR" altLang="pt-BR" sz="1400" b="1" smtClean="0">
                <a:effectLst/>
                <a:latin typeface="Calibri" pitchFamily="34" charset="0"/>
              </a:rPr>
              <a:t>risco aceitável </a:t>
            </a:r>
            <a:r>
              <a:rPr lang="pt-BR" altLang="pt-BR" sz="1400" smtClean="0">
                <a:effectLst/>
                <a:latin typeface="Calibri" pitchFamily="34" charset="0"/>
              </a:rPr>
              <a:t>deve ser limitado pela importância humanitária do problema que o pesquisador se propõe resolver.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Devem ser tomados </a:t>
            </a:r>
            <a:r>
              <a:rPr lang="pt-BR" altLang="pt-BR" sz="1400" b="1" smtClean="0">
                <a:effectLst/>
                <a:latin typeface="Calibri" pitchFamily="34" charset="0"/>
              </a:rPr>
              <a:t>cuidados especiais </a:t>
            </a:r>
            <a:r>
              <a:rPr lang="pt-BR" altLang="pt-BR" sz="1400" smtClean="0">
                <a:effectLst/>
                <a:latin typeface="Calibri" pitchFamily="34" charset="0"/>
              </a:rPr>
              <a:t>para proteger o participante do experimento de qualquer possibilidade, mesmo remota, de dano, invalidez ou morte.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O experimento deve ser conduzido apenas por pessoas </a:t>
            </a:r>
            <a:r>
              <a:rPr lang="pt-BR" altLang="pt-BR" sz="1400" b="1" smtClean="0">
                <a:effectLst/>
                <a:latin typeface="Calibri" pitchFamily="34" charset="0"/>
              </a:rPr>
              <a:t>cientificamente qualificadas</a:t>
            </a:r>
            <a:r>
              <a:rPr lang="pt-BR" altLang="pt-BR" sz="1400" smtClean="0">
                <a:effectLst/>
                <a:latin typeface="Calibri" pitchFamily="34" charset="0"/>
              </a:rPr>
              <a:t>. Deve ser exigido o maior grau possível de cuidado e habilidade, em todos os estágios, daqueles que conduzem e gerenciam o experimento.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Durante o curso do experimento, o participante deve ter </a:t>
            </a:r>
            <a:r>
              <a:rPr lang="pt-BR" altLang="pt-BR" sz="1400" b="1" smtClean="0">
                <a:effectLst/>
                <a:latin typeface="Calibri" pitchFamily="34" charset="0"/>
              </a:rPr>
              <a:t>plena liberdade de se retirar</a:t>
            </a:r>
            <a:r>
              <a:rPr lang="pt-BR" altLang="pt-BR" sz="1400" smtClean="0">
                <a:effectLst/>
                <a:latin typeface="Calibri" pitchFamily="34" charset="0"/>
              </a:rPr>
              <a:t>, caso ele sinta que há possibilidade de algum dano com a sua continuidade.</a:t>
            </a:r>
          </a:p>
          <a:p>
            <a:pPr marL="228600" indent="-228600">
              <a:buFontTx/>
              <a:buAutoNum type="arabicPeriod"/>
            </a:pPr>
            <a:r>
              <a:rPr lang="pt-BR" altLang="pt-BR" sz="1400" smtClean="0">
                <a:effectLst/>
                <a:latin typeface="Calibri" pitchFamily="34" charset="0"/>
              </a:rPr>
              <a:t>Durante o curso do experimento, o </a:t>
            </a:r>
            <a:r>
              <a:rPr lang="pt-BR" altLang="pt-BR" sz="1400" b="1" smtClean="0">
                <a:effectLst/>
                <a:latin typeface="Calibri" pitchFamily="34" charset="0"/>
              </a:rPr>
              <a:t>pesquisador</a:t>
            </a:r>
            <a:r>
              <a:rPr lang="pt-BR" altLang="pt-BR" sz="1400" smtClean="0">
                <a:effectLst/>
                <a:latin typeface="Calibri" pitchFamily="34" charset="0"/>
              </a:rPr>
              <a:t> deve estar preparado para </a:t>
            </a:r>
            <a:r>
              <a:rPr lang="pt-BR" altLang="pt-BR" sz="1400" b="1" smtClean="0">
                <a:effectLst/>
                <a:latin typeface="Calibri" pitchFamily="34" charset="0"/>
              </a:rPr>
              <a:t>suspender os procedimentos</a:t>
            </a:r>
            <a:r>
              <a:rPr lang="pt-BR" altLang="pt-BR" sz="1400" smtClean="0">
                <a:effectLst/>
                <a:latin typeface="Calibri" pitchFamily="34" charset="0"/>
              </a:rPr>
              <a:t> em qualquer estágio, se ele tiver razoáveis motivos para acreditar que a continuação do experimento causará provável dano, invalidez ou morte para o participante.</a:t>
            </a:r>
          </a:p>
          <a:p>
            <a:pPr marL="228600" indent="-228600">
              <a:buFontTx/>
              <a:buAutoNum type="arabicPeriod"/>
            </a:pPr>
            <a:endParaRPr lang="pt-BR" altLang="pt-BR" sz="1400" smtClean="0">
              <a:effectLst/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endParaRPr lang="pt-BR" altLang="pt-BR" sz="1400" smtClean="0">
              <a:effectLst/>
              <a:latin typeface="Calibri" pitchFamily="34" charset="0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999163" y="544513"/>
            <a:ext cx="2771775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0" rIns="72000" bIns="0">
            <a:spAutoFit/>
          </a:bodyPr>
          <a:lstStyle/>
          <a:p>
            <a:pPr algn="r"/>
            <a:r>
              <a:rPr lang="pt-BR" altLang="pt-BR">
                <a:solidFill>
                  <a:srgbClr val="000000"/>
                </a:solidFill>
                <a:latin typeface="Calibri" pitchFamily="34" charset="0"/>
              </a:rPr>
              <a:t>Texto introdutório da sentença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440113" y="6665913"/>
            <a:ext cx="49879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4000" tIns="0" rIns="54000" bIns="0">
            <a:spAutoFit/>
          </a:bodyPr>
          <a:lstStyle/>
          <a:p>
            <a:pPr algn="r"/>
            <a:r>
              <a:rPr lang="pt-BR" altLang="pt-BR" sz="1400">
                <a:solidFill>
                  <a:srgbClr val="000000"/>
                </a:solidFill>
                <a:latin typeface="Calibri" pitchFamily="34" charset="0"/>
                <a:hlinkClick r:id="rId2"/>
              </a:rPr>
              <a:t>http://www.loc.gov/rr/frd/Military_Law/NTs_war-criminals.html</a:t>
            </a:r>
            <a:endParaRPr lang="pt-BR" altLang="pt-BR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6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9031288" y="6678613"/>
            <a:ext cx="77787" cy="18415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DE21C8-5E39-4E88-93F6-7DA467DE3EA0}" type="slidenum">
              <a:rPr lang="en-US" altLang="pt-BR" sz="1200" smtClean="0">
                <a:solidFill>
                  <a:srgbClr val="000000"/>
                </a:solidFill>
                <a:effectLst/>
                <a:latin typeface="Calibri" pitchFamily="34" charset="0"/>
              </a:rPr>
              <a:pPr eaLnBrk="1" hangingPunct="1"/>
              <a:t>14</a:t>
            </a:fld>
            <a:endParaRPr lang="en-US" altLang="pt-BR" sz="120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p_pl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93813"/>
            <a:ext cx="61658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62163" y="682625"/>
            <a:ext cx="497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800" b="1"/>
              <a:t>TUKESGEE (1932 – 1972)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4929188" y="4516438"/>
            <a:ext cx="2165350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091363" y="4613275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000" b="1"/>
              <a:t>TUKESGEE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uskegee-air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65163"/>
            <a:ext cx="47625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photo-6-1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 t="356"/>
          <a:stretch>
            <a:fillRect/>
          </a:stretch>
        </p:blipFill>
        <p:spPr bwMode="auto">
          <a:xfrm>
            <a:off x="4543425" y="3143250"/>
            <a:ext cx="4549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636588"/>
            <a:ext cx="4767263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9031288" y="6678613"/>
            <a:ext cx="77787" cy="18415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C83D35-AD66-47CE-89D4-7E79A9B6132B}" type="slidenum">
              <a:rPr lang="en-US" altLang="pt-BR" sz="1200" smtClean="0">
                <a:solidFill>
                  <a:srgbClr val="000000"/>
                </a:solidFill>
                <a:effectLst/>
                <a:latin typeface="Calibri" pitchFamily="34" charset="0"/>
              </a:rPr>
              <a:pPr eaLnBrk="1" hangingPunct="1"/>
              <a:t>17</a:t>
            </a:fld>
            <a:endParaRPr lang="en-US" altLang="pt-BR" sz="1200" smtClean="0">
              <a:solidFill>
                <a:srgbClr val="000000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0"/>
            <a:ext cx="3890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2171700"/>
            <a:ext cx="815975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7813" indent="-2778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>
                <a:sym typeface="Wingdings 3" pitchFamily="18" charset="2"/>
              </a:rPr>
              <a:t>Estudou 22 experimentos médicos em seres humanos, publicados em revistas internacionais.</a:t>
            </a:r>
          </a:p>
          <a:p>
            <a:pPr algn="just">
              <a:buClr>
                <a:schemeClr val="tx1"/>
              </a:buClr>
              <a:buFont typeface="Wingdings 3" pitchFamily="18" charset="2"/>
              <a:buChar char="¾"/>
            </a:pPr>
            <a:endParaRPr lang="pt-BR" sz="2800" b="1">
              <a:sym typeface="Wingdings 3" pitchFamily="18" charset="2"/>
            </a:endParaRPr>
          </a:p>
          <a:p>
            <a:pPr algn="just"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>
                <a:sym typeface="Wingdings 3" pitchFamily="18" charset="2"/>
              </a:rPr>
              <a:t>Experimentos em pacientes, não para o seu próprio benefício, mas sim, pelo menos em teoria, para benefício de todos os pacientes.</a:t>
            </a:r>
          </a:p>
          <a:p>
            <a:pPr algn="just">
              <a:buClr>
                <a:schemeClr val="tx1"/>
              </a:buClr>
              <a:buFont typeface="Wingdings 3" pitchFamily="18" charset="2"/>
              <a:buChar char="¾"/>
            </a:pPr>
            <a:endParaRPr lang="pt-BR" sz="2800" b="1">
              <a:sym typeface="Wingdings 3" pitchFamily="18" charset="2"/>
            </a:endParaRPr>
          </a:p>
          <a:p>
            <a:pPr algn="just"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>
                <a:sym typeface="Wingdings 3" pitchFamily="18" charset="2"/>
              </a:rPr>
              <a:t>Considerou todos os estudos não éticos. </a:t>
            </a:r>
            <a:endParaRPr lang="pt-BR" sz="2800" b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61988" y="995363"/>
            <a:ext cx="49577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800" b="1"/>
              <a:t>Beecher  H K (1966, NEJM)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84200" y="1046163"/>
            <a:ext cx="7975600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70000"/>
              </a:spcBef>
              <a:buClr>
                <a:schemeClr val="tx1"/>
              </a:buClr>
              <a:buFont typeface="Wingdings 3" pitchFamily="18" charset="2"/>
              <a:buChar char="Â"/>
            </a:pPr>
            <a:r>
              <a:rPr lang="pt-BR" sz="3600" b="1"/>
              <a:t>Experimentação “in vitro”</a:t>
            </a:r>
          </a:p>
          <a:p>
            <a:pPr algn="just" eaLnBrk="1" hangingPunct="1">
              <a:lnSpc>
                <a:spcPct val="130000"/>
              </a:lnSpc>
              <a:spcBef>
                <a:spcPct val="70000"/>
              </a:spcBef>
              <a:buClr>
                <a:schemeClr val="tx1"/>
              </a:buClr>
              <a:buFont typeface="Wingdings 3" pitchFamily="18" charset="2"/>
              <a:buChar char="Â"/>
            </a:pPr>
            <a:r>
              <a:rPr lang="pt-BR" sz="3600" b="1"/>
              <a:t>Experimentação em animais</a:t>
            </a:r>
          </a:p>
          <a:p>
            <a:pPr algn="just" eaLnBrk="1" hangingPunct="1">
              <a:lnSpc>
                <a:spcPct val="130000"/>
              </a:lnSpc>
              <a:spcBef>
                <a:spcPct val="70000"/>
              </a:spcBef>
              <a:buClr>
                <a:schemeClr val="tx1"/>
              </a:buClr>
              <a:buFont typeface="Wingdings 3" pitchFamily="18" charset="2"/>
              <a:buChar char="Â"/>
            </a:pPr>
            <a:r>
              <a:rPr lang="pt-BR" sz="3600" b="1"/>
              <a:t>Modelos estatísticos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84200" y="4724400"/>
            <a:ext cx="7975600" cy="1387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70000"/>
              </a:spcBef>
              <a:buClr>
                <a:srgbClr val="FF9900"/>
              </a:buClr>
              <a:buFont typeface="Wingdings 3" pitchFamily="18" charset="2"/>
              <a:buNone/>
            </a:pPr>
            <a:r>
              <a:rPr lang="pt-BR" sz="3200" b="1"/>
              <a:t>Fase final: Experimentação em seres humanos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46063" y="1914525"/>
            <a:ext cx="8707437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7813" indent="-277813" eaLnBrk="0" hangingPunct="0"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685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30000"/>
              </a:lnSpc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/>
              <a:t>Exemplo   1: febre reumática/penicilina</a:t>
            </a:r>
          </a:p>
          <a:p>
            <a:pPr algn="just">
              <a:lnSpc>
                <a:spcPct val="130000"/>
              </a:lnSpc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/>
              <a:t>Exemplo   3: febre tifóide/cloranfenicol</a:t>
            </a:r>
          </a:p>
          <a:p>
            <a:pPr algn="just">
              <a:lnSpc>
                <a:spcPct val="130000"/>
              </a:lnSpc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/>
              <a:t>Exemplo	8:hemodinâmica cerebral/pressão arterial</a:t>
            </a:r>
          </a:p>
          <a:p>
            <a:pPr algn="just">
              <a:lnSpc>
                <a:spcPct val="130000"/>
              </a:lnSpc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/>
              <a:t>Exemplo 14: cirrose/substâncias nitrogênadas</a:t>
            </a:r>
          </a:p>
          <a:p>
            <a:pPr algn="just">
              <a:lnSpc>
                <a:spcPct val="130000"/>
              </a:lnSpc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/>
              <a:t>Exemplo 16: hepatite/período de infectividade</a:t>
            </a:r>
          </a:p>
          <a:p>
            <a:pPr algn="just">
              <a:lnSpc>
                <a:spcPct val="130000"/>
              </a:lnSpc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2800" b="1"/>
              <a:t>Exemplo 17: implantação de células de melanoma 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0675" y="1317625"/>
            <a:ext cx="546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3200" b="1"/>
              <a:t>Beecher  H K (1966, NEJM)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01750" y="725488"/>
            <a:ext cx="6597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800" b="1"/>
              <a:t>DECLARAÇÃO DE HELSINQUE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96963" y="1758950"/>
            <a:ext cx="1817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/>
              <a:t>1964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949450" y="2446338"/>
            <a:ext cx="0" cy="28146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42988" y="5384800"/>
            <a:ext cx="1817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/>
              <a:t>2013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990850" y="3092450"/>
            <a:ext cx="5518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/>
              <a:t>ASSOCIAÇÃO MÉDICA MUNDIAL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944563" y="574675"/>
            <a:ext cx="6846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>
                <a:latin typeface="Verdana" pitchFamily="34" charset="0"/>
              </a:rPr>
              <a:t>Relatório Belmont - 1978</a:t>
            </a: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73025" y="1422400"/>
            <a:ext cx="875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>
                <a:latin typeface="Verdana" pitchFamily="34" charset="0"/>
              </a:rPr>
              <a:t>Princípios éticos e orientações para a proteção de sujeitos humanos na pesquisa 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57150" y="2328863"/>
            <a:ext cx="875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>
                <a:latin typeface="Verdana" pitchFamily="34" charset="0"/>
              </a:rPr>
              <a:t>Comissão Nacional para a proteção dos sujeitos humanos nas pesquisas biomédicas e comportamentais </a:t>
            </a: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69850" y="3497263"/>
            <a:ext cx="54943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Ryan, KJ - médico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Brady JF - biólogo comportamental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Cooke RE - médico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Height DI – movimento de mulheres negras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Jonsen AR - filósofo  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5492750" y="3497263"/>
            <a:ext cx="3414713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 King P - jurista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 Lebacaz K - teólogo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 Louisell DW - jurista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 Seldin DW - médico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sz="2000" b="1">
                <a:latin typeface="Verdana" pitchFamily="34" charset="0"/>
              </a:rPr>
              <a:t> Stellar E - biólogo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000" b="1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000" b="1">
                <a:latin typeface="Verdana" pitchFamily="34" charset="0"/>
              </a:rPr>
              <a:t>- Turtle RW - jurista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22363" y="841375"/>
            <a:ext cx="6846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/>
              <a:t>Relatório Belmont - 1978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863850" y="2190750"/>
            <a:ext cx="2624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/>
              <a:t>Princípios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5650" y="3817938"/>
            <a:ext cx="7288213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/>
              <a:t>Respeito à Pessoa Humana</a:t>
            </a:r>
          </a:p>
          <a:p>
            <a:pPr algn="ctr" eaLnBrk="1" hangingPunct="1"/>
            <a:endParaRPr lang="pt-BR" sz="3200" b="1"/>
          </a:p>
          <a:p>
            <a:pPr algn="ctr" eaLnBrk="1" hangingPunct="1"/>
            <a:r>
              <a:rPr lang="pt-BR" sz="3200" b="1"/>
              <a:t>Beneficência</a:t>
            </a:r>
          </a:p>
          <a:p>
            <a:pPr algn="ctr" eaLnBrk="1" hangingPunct="1"/>
            <a:endParaRPr lang="pt-BR" sz="3200" b="1"/>
          </a:p>
          <a:p>
            <a:pPr algn="ctr" eaLnBrk="1" hangingPunct="1"/>
            <a:r>
              <a:rPr lang="pt-BR" sz="3200" b="1"/>
              <a:t>Justiça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4000" y="596900"/>
            <a:ext cx="8610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pt-BR" sz="1900" b="1"/>
              <a:t>DIRETRIZES ÉTICAS INTERNACIONAIS PARA  PESQUISAS BIOMÉDICAS  ENVOLVENDO SERES HUMANOS (1982, 1993, 2002)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25500" y="1790700"/>
            <a:ext cx="7277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pt-BR" sz="2000" b="1"/>
              <a:t>Conselho das Organizações Internacionais de Ciências Médicas (CIOMS) / OMS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46138" y="2906713"/>
            <a:ext cx="7307262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b="1"/>
              <a:t>Consentimento pós-informado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b="1"/>
              <a:t>Crianças, doentes mentais, prisioneiros, comunidades subdesenvolvidas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b="1"/>
              <a:t>Gestantes e nutrizes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b="1"/>
              <a:t>Estudos epidemiológicos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b="1"/>
              <a:t>Sigilo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b="1"/>
              <a:t>Participação estrangeira</a:t>
            </a:r>
          </a:p>
          <a:p>
            <a:pPr eaLnBrk="1" hangingPunct="1">
              <a:spcAft>
                <a:spcPct val="30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200" b="1"/>
              <a:t>Comitês de Ética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35050" y="860425"/>
            <a:ext cx="690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/>
              <a:t>DECLARAÇÃO UNIVERSAL SOBRE BIOÉTICA</a:t>
            </a:r>
          </a:p>
          <a:p>
            <a:pPr algn="ctr" eaLnBrk="1" hangingPunct="1"/>
            <a:r>
              <a:rPr lang="pt-BR" sz="2400" b="1"/>
              <a:t> E DIREITOS HUMANOS (UNESCO, 2005)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736850" y="1995488"/>
            <a:ext cx="458152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/>
              <a:t> </a:t>
            </a:r>
            <a:r>
              <a:rPr lang="pt-BR" sz="2800" b="1"/>
              <a:t>Dignidade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pt-BR" sz="28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/>
              <a:t> Benefício e dano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pt-BR" sz="28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/>
              <a:t> Vulnerabilidade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pt-BR" sz="28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/>
              <a:t> Sigilo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pt-BR" sz="28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/>
              <a:t> Participação estrangeira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pt-BR" sz="28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/>
              <a:t> Consentimento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pt-BR" sz="2800" b="1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/>
              <a:t> Comitês de ética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24088" y="2246313"/>
            <a:ext cx="62690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/>
              <a:t> </a:t>
            </a:r>
            <a:r>
              <a:rPr lang="pt-BR" sz="3200" b="1"/>
              <a:t>Respeito pelas pessoas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 b="1"/>
              <a:t> Não maleficência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 b="1"/>
              <a:t> Beneficência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 b="1"/>
              <a:t> Justiça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 b="1"/>
              <a:t> Confidencialidade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31788" y="836613"/>
            <a:ext cx="826293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pt-BR" sz="2800" b="1"/>
              <a:t>PRINCÍPIOS DA ÉTICA DA PESQUISA EM SERES HUMANOS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31788" y="836613"/>
            <a:ext cx="826293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pt-BR" sz="2800" b="1"/>
              <a:t>PRINCÍPIOS DA ÉTICA DA PESQUISA EM SERES HUMANOS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63600" y="2360613"/>
            <a:ext cx="7654925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 b="1"/>
              <a:t>Relevância da pesquisa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 b="1"/>
              <a:t>Metodologia correta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</a:pPr>
            <a:r>
              <a:rPr lang="pt-BR" sz="3200" b="1"/>
              <a:t>Condução honesta da pesquisa</a:t>
            </a:r>
          </a:p>
          <a:p>
            <a:pPr>
              <a:spcBef>
                <a:spcPct val="30000"/>
              </a:spcBef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3200" b="1"/>
              <a:t>Divulgação honesta dos resultados da pesquisa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971800" y="1414463"/>
            <a:ext cx="299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600" b="1"/>
              <a:t>NO BRASIL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9938" y="2746375"/>
            <a:ext cx="73945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sz="3600" b="1"/>
              <a:t>Código de Ética Médica (2009)</a:t>
            </a:r>
          </a:p>
          <a:p>
            <a:pPr eaLnBrk="1" hangingPunct="1">
              <a:lnSpc>
                <a:spcPct val="150000"/>
              </a:lnSpc>
            </a:pPr>
            <a:r>
              <a:rPr lang="pt-BR" sz="3600" b="1"/>
              <a:t>Capítulo XII </a:t>
            </a:r>
          </a:p>
          <a:p>
            <a:pPr eaLnBrk="1" hangingPunct="1">
              <a:lnSpc>
                <a:spcPct val="150000"/>
              </a:lnSpc>
            </a:pPr>
            <a:r>
              <a:rPr lang="pt-BR" sz="3600" b="1"/>
              <a:t>Artigos 99 a 110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36888" y="1404938"/>
            <a:ext cx="299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600" b="1"/>
              <a:t>NO BRASIL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35025" y="2222500"/>
            <a:ext cx="73945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sz="3600" b="1"/>
              <a:t>Resolução 196 / 1996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3600" b="1"/>
              <a:t>Resolução 466 / 2012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3600" b="1"/>
              <a:t>Conselho Nacional de Saúde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263" y="811213"/>
            <a:ext cx="9050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b="1"/>
              <a:t>QUEM FAZ EXPERIMENTOS EM SERES HUMANOS?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35250" y="1352550"/>
            <a:ext cx="3694113" cy="73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Médicos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Dentistas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Biomédicos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Farmacêuticos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Sociólogos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Economistas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Psicólogos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endParaRPr lang="pt-BR" sz="3200" b="1"/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None/>
            </a:pPr>
            <a:endParaRPr lang="pt-BR" sz="320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15950" y="635000"/>
            <a:ext cx="4914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800" b="1"/>
              <a:t>Resolução 196 / 1996 – CNS</a:t>
            </a:r>
          </a:p>
          <a:p>
            <a:r>
              <a:rPr lang="pt-BR" sz="2800" b="1"/>
              <a:t>Resolução 466 / 2012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27063" y="1636713"/>
            <a:ext cx="8262937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2400" b="1"/>
              <a:t>Indivíduo / coletividade</a:t>
            </a:r>
          </a:p>
          <a:p>
            <a:pPr>
              <a:lnSpc>
                <a:spcPct val="90000"/>
              </a:lnSpc>
            </a:pPr>
            <a:endParaRPr lang="pt-BR" sz="2400" b="1"/>
          </a:p>
          <a:p>
            <a:pPr>
              <a:lnSpc>
                <a:spcPct val="90000"/>
              </a:lnSpc>
            </a:pPr>
            <a:r>
              <a:rPr lang="pt-BR" sz="2400" b="1"/>
              <a:t>Princípios da bioética: autonomia, não maleficência, beneficência e justiça</a:t>
            </a:r>
          </a:p>
          <a:p>
            <a:pPr>
              <a:lnSpc>
                <a:spcPct val="90000"/>
              </a:lnSpc>
            </a:pPr>
            <a:endParaRPr lang="pt-BR" sz="2400" b="1"/>
          </a:p>
          <a:p>
            <a:pPr>
              <a:lnSpc>
                <a:spcPct val="90000"/>
              </a:lnSpc>
            </a:pPr>
            <a:r>
              <a:rPr lang="pt-BR" sz="2400" b="1"/>
              <a:t>Definição de pesquisa em seres humanos</a:t>
            </a:r>
          </a:p>
          <a:p>
            <a:pPr>
              <a:lnSpc>
                <a:spcPct val="90000"/>
              </a:lnSpc>
            </a:pPr>
            <a:endParaRPr lang="pt-BR" sz="2400" b="1"/>
          </a:p>
          <a:p>
            <a:pPr>
              <a:lnSpc>
                <a:spcPct val="90000"/>
              </a:lnSpc>
            </a:pPr>
            <a:r>
              <a:rPr lang="pt-BR" sz="2400" b="1"/>
              <a:t>Consentimento livre e esclarecido</a:t>
            </a:r>
          </a:p>
          <a:p>
            <a:pPr>
              <a:lnSpc>
                <a:spcPct val="90000"/>
              </a:lnSpc>
            </a:pPr>
            <a:endParaRPr lang="pt-BR" sz="2400" b="1"/>
          </a:p>
          <a:p>
            <a:pPr>
              <a:lnSpc>
                <a:spcPct val="90000"/>
              </a:lnSpc>
            </a:pPr>
            <a:r>
              <a:rPr lang="pt-BR" sz="2400" b="1"/>
              <a:t>Riscos x benefícios</a:t>
            </a:r>
          </a:p>
          <a:p>
            <a:pPr>
              <a:lnSpc>
                <a:spcPct val="90000"/>
              </a:lnSpc>
            </a:pPr>
            <a:endParaRPr lang="pt-BR" sz="2400" b="1"/>
          </a:p>
          <a:p>
            <a:pPr>
              <a:lnSpc>
                <a:spcPct val="90000"/>
              </a:lnSpc>
            </a:pPr>
            <a:r>
              <a:rPr lang="pt-BR" sz="2400" b="1"/>
              <a:t>Justificativa para o uso de placebo e wasch-out</a:t>
            </a:r>
          </a:p>
          <a:p>
            <a:pPr>
              <a:lnSpc>
                <a:spcPct val="90000"/>
              </a:lnSpc>
            </a:pPr>
            <a:endParaRPr lang="pt-BR" sz="2800" b="1"/>
          </a:p>
          <a:p>
            <a:pPr>
              <a:lnSpc>
                <a:spcPct val="90000"/>
              </a:lnSpc>
            </a:pPr>
            <a:r>
              <a:rPr lang="pt-BR" sz="2400" b="1"/>
              <a:t>Comitê de Ética em Pesquisa</a:t>
            </a:r>
            <a:endParaRPr lang="pt-BR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3" y="1884363"/>
            <a:ext cx="8556625" cy="47069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sz="1200" smtClean="0"/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Linguagem acessível  (não utilizar termos técnicos)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Justificativa, objetivos e procedimentos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Desconforto  e riscos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Benefícios esperados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Métodos Alternativos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Forma de assistência e responsável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Esclarecimentos antes e durante a pesquisa sobre a metodologia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Possibilidade de inclusão em um grupo controle ou placebo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Liberdade de recusar ou retirar o consentimento sem penalização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Garantia de sigilo e privacidade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Forma de ressarcimento</a:t>
            </a:r>
          </a:p>
          <a:p>
            <a:pPr eaLnBrk="1" hangingPunct="1">
              <a:lnSpc>
                <a:spcPct val="80000"/>
              </a:lnSpc>
            </a:pPr>
            <a:r>
              <a:rPr lang="pt-BR" sz="1600" smtClean="0"/>
              <a:t>Formas de indenização.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1400" b="1" smtClean="0"/>
              <a:t>Este documento após aprovação do CEP será elaborado em 2 vias </a:t>
            </a:r>
            <a:r>
              <a:rPr lang="pt-BR" sz="1400" smtClean="0"/>
              <a:t>(1 ao sujeito da pesquisa e outro será mantido em arquivo pelo pesquisador.</a:t>
            </a:r>
          </a:p>
          <a:p>
            <a:pPr eaLnBrk="1" hangingPunct="1">
              <a:lnSpc>
                <a:spcPct val="80000"/>
              </a:lnSpc>
            </a:pPr>
            <a:endParaRPr lang="pt-BR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1400" i="1" smtClean="0"/>
              <a:t>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800" i="1" smtClean="0"/>
              <a:t>                              ___________________________                                                                                                                          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sz="800" i="1" smtClean="0"/>
              <a:t>                  </a:t>
            </a:r>
            <a:r>
              <a:rPr lang="pt-BR" sz="1000" i="1" smtClean="0"/>
              <a:t>                  </a:t>
            </a:r>
            <a:r>
              <a:rPr lang="pt-BR" sz="1000" b="1" smtClean="0"/>
              <a:t>  Paciente</a:t>
            </a:r>
            <a:r>
              <a:rPr lang="pt-BR" sz="800" i="1" smtClean="0"/>
              <a:t>					                     </a:t>
            </a:r>
            <a:r>
              <a:rPr lang="pt-BR" sz="1000" b="1" smtClean="0"/>
              <a:t>Pesquisador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60363" y="785813"/>
            <a:ext cx="8750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2400" b="1"/>
              <a:t>PROCESSO DE CONSENTIMENTO LIVRE E ESCLARECIDO</a:t>
            </a:r>
          </a:p>
          <a:p>
            <a:pPr algn="just" eaLnBrk="1" hangingPunct="1"/>
            <a:r>
              <a:rPr lang="pt-BR" sz="2400" b="1"/>
              <a:t>TERMO DE CONSENTIMENTO LIVRE E ESCLARECIDO</a:t>
            </a:r>
          </a:p>
          <a:p>
            <a:pPr algn="just" eaLnBrk="1" hangingPunct="1"/>
            <a:r>
              <a:rPr lang="pt-BR" sz="2400" b="1"/>
              <a:t>TERMO DE ASSENTIMENTO</a:t>
            </a:r>
          </a:p>
          <a:p>
            <a:pPr algn="just" eaLnBrk="1" hangingPunct="1"/>
            <a:endParaRPr lang="pt-BR" sz="2400" b="1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73075" y="1206500"/>
            <a:ext cx="6294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800" b="1"/>
              <a:t>Comitê de Ética em Pesquisa (CEP)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8788" y="2589213"/>
            <a:ext cx="82629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800" b="1"/>
              <a:t>Multidisciplinar </a:t>
            </a:r>
          </a:p>
          <a:p>
            <a:pPr>
              <a:lnSpc>
                <a:spcPct val="80000"/>
              </a:lnSpc>
            </a:pPr>
            <a:endParaRPr lang="pt-BR" sz="2800" b="1"/>
          </a:p>
          <a:p>
            <a:pPr>
              <a:lnSpc>
                <a:spcPct val="80000"/>
              </a:lnSpc>
            </a:pPr>
            <a:r>
              <a:rPr lang="pt-BR" sz="2800" b="1"/>
              <a:t>Pessoas  ¨de fora¨ da comunidade científica</a:t>
            </a:r>
          </a:p>
          <a:p>
            <a:pPr>
              <a:lnSpc>
                <a:spcPct val="80000"/>
              </a:lnSpc>
            </a:pPr>
            <a:endParaRPr lang="pt-BR" sz="2800" b="1"/>
          </a:p>
          <a:p>
            <a:pPr>
              <a:lnSpc>
                <a:spcPct val="80000"/>
              </a:lnSpc>
            </a:pPr>
            <a:r>
              <a:rPr lang="pt-BR" sz="2800" b="1"/>
              <a:t>Pessoas de ambos o sexo </a:t>
            </a:r>
          </a:p>
          <a:p>
            <a:pPr>
              <a:lnSpc>
                <a:spcPct val="80000"/>
              </a:lnSpc>
            </a:pPr>
            <a:endParaRPr lang="pt-BR" sz="2800" b="1"/>
          </a:p>
          <a:p>
            <a:pPr>
              <a:lnSpc>
                <a:spcPct val="80000"/>
              </a:lnSpc>
            </a:pPr>
            <a:r>
              <a:rPr lang="pt-BR" sz="2800" b="1"/>
              <a:t>Co-responsabilidade</a:t>
            </a:r>
          </a:p>
          <a:p>
            <a:pPr>
              <a:lnSpc>
                <a:spcPct val="80000"/>
              </a:lnSpc>
            </a:pPr>
            <a:endParaRPr lang="pt-BR" sz="2800" b="1"/>
          </a:p>
          <a:p>
            <a:pPr>
              <a:lnSpc>
                <a:spcPct val="80000"/>
              </a:lnSpc>
            </a:pPr>
            <a:r>
              <a:rPr lang="pt-BR" sz="2800" b="1"/>
              <a:t>Comitê Nacional de Ética em Pesquisa (CONEP)  </a:t>
            </a:r>
            <a:endParaRPr lang="pt-BR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RAJ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1" b="2708"/>
          <a:stretch>
            <a:fillRect/>
          </a:stretch>
        </p:blipFill>
        <p:spPr>
          <a:xfrm>
            <a:off x="336550" y="588963"/>
            <a:ext cx="3257550" cy="528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798888" y="2252663"/>
            <a:ext cx="5106987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800" b="1"/>
              <a:t>Fraude </a:t>
            </a:r>
          </a:p>
          <a:p>
            <a:pPr algn="just"/>
            <a:r>
              <a:rPr lang="pt-BR" sz="2800" b="1"/>
              <a:t>Consentimento imposto</a:t>
            </a:r>
          </a:p>
          <a:p>
            <a:pPr algn="just"/>
            <a:r>
              <a:rPr lang="pt-BR" sz="2800" b="1"/>
              <a:t>Relação de dependência entre o sujeito e o pesquisador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30225" y="5926138"/>
            <a:ext cx="2763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Hwang Woo – Suk</a:t>
            </a:r>
          </a:p>
          <a:p>
            <a:pPr algn="ctr"/>
            <a:r>
              <a:rPr lang="pt-BR" sz="2000" b="1"/>
              <a:t>Celulas Tronco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pt-BR" sz="4400" b="1" smtClean="0"/>
          </a:p>
          <a:p>
            <a:pPr algn="ctr" eaLnBrk="1" hangingPunct="1"/>
            <a:endParaRPr lang="pt-BR" sz="4400" smtClean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060575" y="1274763"/>
            <a:ext cx="4564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sz="4400" b="1"/>
              <a:t>TGN 1412 TRIAL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82750" y="3240088"/>
            <a:ext cx="53213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3600" b="1"/>
              <a:t> Falhas éticas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3600" b="1"/>
              <a:t> Falhas metodológicas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Untitled-3 co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04813"/>
            <a:ext cx="39243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0892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5715000"/>
            <a:ext cx="8229600" cy="1143000"/>
          </a:xfrm>
          <a:noFill/>
        </p:spPr>
        <p:txBody>
          <a:bodyPr/>
          <a:lstStyle/>
          <a:p>
            <a:r>
              <a:rPr lang="pt-BR" sz="3600" smtClean="0"/>
              <a:t>São Mateus-Caravaggio, 1598 e 1600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Untitled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557338"/>
            <a:ext cx="39401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7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386138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23950"/>
          </a:xfrm>
          <a:noFill/>
        </p:spPr>
        <p:txBody>
          <a:bodyPr/>
          <a:lstStyle/>
          <a:p>
            <a:r>
              <a:rPr lang="pt-BR" sz="2400" smtClean="0"/>
              <a:t>“Sobre a situação da ciência biológica”(aprovado pelo Comitê Central do Partido Comunista da URSS-1948)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3851275" y="5516563"/>
            <a:ext cx="55451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>
                <a:solidFill>
                  <a:schemeClr val="tx2"/>
                </a:solidFill>
              </a:rPr>
              <a:t>Trofim D. Lyssenko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65750" y="5060950"/>
            <a:ext cx="2149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b="1">
                <a:solidFill>
                  <a:srgbClr val="FF9900"/>
                </a:solidFill>
              </a:rPr>
              <a:t>OBRIGADO</a:t>
            </a:r>
          </a:p>
        </p:txBody>
      </p:sp>
      <p:pic>
        <p:nvPicPr>
          <p:cNvPr id="49155" name="Picture 3" descr="morro rubi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2" r="1652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4870450" y="5197475"/>
            <a:ext cx="2644775" cy="819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pt-BR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OBRIGADO 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98700" y="719138"/>
            <a:ext cx="438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b="1"/>
              <a:t>EM QUEM PESQUISAR 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59063" y="1387475"/>
            <a:ext cx="5002212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Em si mesmo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Voluntário sadio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Pacientes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Comunidades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Clr>
                <a:schemeClr val="tx1"/>
              </a:buClr>
              <a:buFont typeface="Wingdings 3" pitchFamily="18" charset="2"/>
              <a:buChar char="¾"/>
            </a:pPr>
            <a:r>
              <a:rPr lang="pt-BR" sz="3200" b="1"/>
              <a:t>_ _ _ _ _ _ _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70050" y="5676900"/>
            <a:ext cx="6059488" cy="754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>
                <a:srgbClr val="FF9900"/>
              </a:buClr>
              <a:buFont typeface="Wingdings 3" pitchFamily="18" charset="2"/>
              <a:buNone/>
            </a:pPr>
            <a:r>
              <a:rPr lang="pt-BR" sz="3200" b="1"/>
              <a:t>Delineamento científico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Ta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687" r="1532" b="60405"/>
          <a:stretch>
            <a:fillRect/>
          </a:stretch>
        </p:blipFill>
        <p:spPr bwMode="auto">
          <a:xfrm>
            <a:off x="288925" y="3017838"/>
            <a:ext cx="40306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Titul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1802" r="774" b="3003"/>
          <a:stretch>
            <a:fillRect/>
          </a:stretch>
        </p:blipFill>
        <p:spPr>
          <a:xfrm>
            <a:off x="236538" y="468313"/>
            <a:ext cx="809307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6" descr="Au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8888" r="3723" b="5927"/>
          <a:stretch>
            <a:fillRect/>
          </a:stretch>
        </p:blipFill>
        <p:spPr>
          <a:xfrm>
            <a:off x="5654675" y="6451600"/>
            <a:ext cx="3117850" cy="31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15" descr="m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611563"/>
            <a:ext cx="398462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3972" name="Group 20"/>
          <p:cNvGrpSpPr>
            <a:grpSpLocks/>
          </p:cNvGrpSpPr>
          <p:nvPr/>
        </p:nvGrpSpPr>
        <p:grpSpPr bwMode="auto">
          <a:xfrm>
            <a:off x="241300" y="2552700"/>
            <a:ext cx="4660900" cy="1803400"/>
            <a:chOff x="152" y="1608"/>
            <a:chExt cx="2936" cy="1136"/>
          </a:xfrm>
        </p:grpSpPr>
        <p:sp>
          <p:nvSpPr>
            <p:cNvPr id="16391" name="Oval 18"/>
            <p:cNvSpPr>
              <a:spLocks noChangeArrowheads="1"/>
            </p:cNvSpPr>
            <p:nvPr/>
          </p:nvSpPr>
          <p:spPr bwMode="auto">
            <a:xfrm>
              <a:off x="2504" y="1608"/>
              <a:ext cx="584" cy="2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6392" name="Oval 19"/>
            <p:cNvSpPr>
              <a:spLocks noChangeArrowheads="1"/>
            </p:cNvSpPr>
            <p:nvPr/>
          </p:nvSpPr>
          <p:spPr bwMode="auto">
            <a:xfrm>
              <a:off x="152" y="2568"/>
              <a:ext cx="584" cy="17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523875" y="1841500"/>
            <a:ext cx="2903538" cy="2466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FF"/>
                    </a:gs>
                    <a:gs pos="100000">
                      <a:srgbClr val="001029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5592763" y="1841500"/>
            <a:ext cx="2903537" cy="2466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FF"/>
                    </a:gs>
                    <a:gs pos="100000">
                      <a:srgbClr val="00122E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89275" y="7747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600" b="1"/>
              <a:t>CONFLITO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1825" y="2554288"/>
            <a:ext cx="2640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/>
              <a:t>Sujeito da pesquisa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759450" y="2554288"/>
            <a:ext cx="264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/>
              <a:t>Interesse da ciência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83050" y="2265363"/>
            <a:ext cx="996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9600"/>
              <a:t>X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5851525" y="4600575"/>
            <a:ext cx="29892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Industria</a:t>
            </a:r>
          </a:p>
          <a:p>
            <a:pPr>
              <a:buFontTx/>
              <a:buChar char="•"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Universidade</a:t>
            </a:r>
          </a:p>
          <a:p>
            <a:pPr>
              <a:buFontTx/>
              <a:buChar char="•"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Comunidades</a:t>
            </a:r>
          </a:p>
          <a:p>
            <a:pPr>
              <a:buFontTx/>
              <a:buChar char="•"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Etc..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hippocr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2809875"/>
            <a:ext cx="28130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" descr="01hipoc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96056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2" descr="Hip%C3%B3crates+Gr%C3%A9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0"/>
            <a:ext cx="19018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" descr="hi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57513"/>
            <a:ext cx="2770187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 descr="hipocra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3" r="8173"/>
          <a:stretch>
            <a:fillRect/>
          </a:stretch>
        </p:blipFill>
        <p:spPr bwMode="auto">
          <a:xfrm>
            <a:off x="0" y="2914650"/>
            <a:ext cx="239236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 descr="hipocratese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r="13670"/>
          <a:stretch>
            <a:fillRect/>
          </a:stretch>
        </p:blipFill>
        <p:spPr bwMode="auto">
          <a:xfrm>
            <a:off x="7127875" y="3549650"/>
            <a:ext cx="20161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 descr="hipocrates-estat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6"/>
          <a:stretch>
            <a:fillRect/>
          </a:stretch>
        </p:blipFill>
        <p:spPr bwMode="auto">
          <a:xfrm>
            <a:off x="6316663" y="0"/>
            <a:ext cx="2895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7" descr="stamp_hipocrat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0"/>
            <a:ext cx="245903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836613" y="6364288"/>
            <a:ext cx="338931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2000" b="1"/>
              <a:t>HIPÓCRATES, 460-377 aC.</a:t>
            </a:r>
          </a:p>
        </p:txBody>
      </p:sp>
      <p:sp>
        <p:nvSpPr>
          <p:cNvPr id="18443" name="Text Box 19"/>
          <p:cNvSpPr txBox="1">
            <a:spLocks noChangeArrowheads="1"/>
          </p:cNvSpPr>
          <p:nvPr/>
        </p:nvSpPr>
        <p:spPr bwMode="auto">
          <a:xfrm rot="-1613994">
            <a:off x="1820863" y="1452563"/>
            <a:ext cx="4519612" cy="155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b="1"/>
              <a:t>NÃO MALEFICÊNCIA </a:t>
            </a:r>
          </a:p>
          <a:p>
            <a:pPr algn="ctr" eaLnBrk="1" hangingPunct="1"/>
            <a:r>
              <a:rPr lang="pt-BR" sz="3200" b="1"/>
              <a:t>BENEFICÊNCIA </a:t>
            </a:r>
          </a:p>
          <a:p>
            <a:pPr algn="ctr" eaLnBrk="1" hangingPunct="1"/>
            <a:r>
              <a:rPr lang="pt-BR" sz="3200" b="1"/>
              <a:t>CONFIDENCIALIDADE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acc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01800"/>
            <a:ext cx="31083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30%20-%20JMarion%20Si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711200"/>
            <a:ext cx="37719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647700" y="5227638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800"/>
              <a:t>Edward Jenner - 1796</a:t>
            </a:r>
          </a:p>
        </p:txBody>
      </p:sp>
      <p:pic>
        <p:nvPicPr>
          <p:cNvPr id="19461" name="Picture 8" descr="louis_pasteur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3792538"/>
            <a:ext cx="37338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498975" y="3309938"/>
            <a:ext cx="290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800"/>
              <a:t>James Marion Sims - 1849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803775" y="649128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800"/>
              <a:t>Louis Pasteur - 1885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tonaz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977900"/>
            <a:ext cx="33686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92363" y="6165850"/>
            <a:ext cx="428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/>
              <a:t>Albert Neisser, 1855 - 1916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b_modelo02_fundoclaro">
  <a:themeElements>
    <a:clrScheme name="fmb_modelo02_fundocla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mb_modelo02_fundocla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mb_modelo02_fundocla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b_modelo02_fundocla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b_modelo02_fundocla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b_modelo02_fundocla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b_modelo02_fundocla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mb_modelo02_fundocla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b_modelo02_fundocla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b_modelo02_fundocla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b_modelo02_fundocla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b_modelo02_fundocla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b_modelo02_fundocla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mb_modelo02_fundocla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715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715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fmb_modelo02_fundoclaro</Template>
  <TotalTime>1692</TotalTime>
  <Words>884</Words>
  <Application>Microsoft Office PowerPoint</Application>
  <PresentationFormat>Apresentação na tela (4:3)</PresentationFormat>
  <Paragraphs>227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fmb_modelo02_fundoclaro</vt:lpstr>
      <vt:lpstr>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Descrição das “experiências” nazistas</vt:lpstr>
      <vt:lpstr>Testemunhos vivos</vt:lpstr>
      <vt:lpstr>Apresentação do PowerPoint</vt:lpstr>
      <vt:lpstr>“Código de Nuremberg”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São Mateus-Caravaggio, 1598 e 1600</vt:lpstr>
      <vt:lpstr>“Sobre a situação da ciência biológica”(aprovado pelo Comitê Central do Partido Comunista da URSS-1948)</vt:lpstr>
      <vt:lpstr>Apresentação do PowerPoint</vt:lpstr>
    </vt:vector>
  </TitlesOfParts>
  <Company>Particular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Trajano</dc:creator>
  <cp:lastModifiedBy>Trajano</cp:lastModifiedBy>
  <cp:revision>232</cp:revision>
  <dcterms:created xsi:type="dcterms:W3CDTF">2009-12-08T18:10:22Z</dcterms:created>
  <dcterms:modified xsi:type="dcterms:W3CDTF">2014-11-25T17:29:02Z</dcterms:modified>
</cp:coreProperties>
</file>